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Belasting op de toegevoegde waarde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40" y="3861048"/>
            <a:ext cx="3096344" cy="227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98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19075" y="2222501"/>
            <a:ext cx="2921000" cy="185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Leverancier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4635499" y="2222501"/>
            <a:ext cx="2921000" cy="185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Jouw bedrijf</a:t>
            </a:r>
          </a:p>
          <a:p>
            <a:pPr algn="ctr"/>
            <a:r>
              <a:rPr lang="nl-NL" dirty="0" smtClean="0"/>
              <a:t>Voegt 300 euro waarde toe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9051925" y="2226130"/>
            <a:ext cx="2921000" cy="185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Afnemer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3235325" y="3621314"/>
            <a:ext cx="1390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7573962" y="3621314"/>
            <a:ext cx="1390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3140075" y="2692400"/>
            <a:ext cx="1390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>
            <a:off x="7556499" y="2783114"/>
            <a:ext cx="1390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7021511" y="4127500"/>
            <a:ext cx="2540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H="1" flipV="1">
            <a:off x="5232400" y="4076700"/>
            <a:ext cx="2540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/>
          <p:cNvSpPr/>
          <p:nvPr/>
        </p:nvSpPr>
        <p:spPr>
          <a:xfrm>
            <a:off x="4437062" y="5651500"/>
            <a:ext cx="31781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Belastingdienst</a:t>
            </a:r>
          </a:p>
          <a:p>
            <a:pPr algn="ctr"/>
            <a:r>
              <a:rPr lang="nl-NL" dirty="0" smtClean="0"/>
              <a:t>Af te dragen BTW 84 – 21 = 63</a:t>
            </a:r>
            <a:endParaRPr lang="nl-NL" dirty="0"/>
          </a:p>
          <a:p>
            <a:pPr algn="ctr"/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4" name="Rechthoek 23"/>
          <p:cNvSpPr/>
          <p:nvPr/>
        </p:nvSpPr>
        <p:spPr>
          <a:xfrm>
            <a:off x="3340100" y="2501900"/>
            <a:ext cx="990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Prijs 121</a:t>
            </a:r>
          </a:p>
        </p:txBody>
      </p:sp>
      <p:sp>
        <p:nvSpPr>
          <p:cNvPr id="26" name="Rechthoek 25"/>
          <p:cNvSpPr/>
          <p:nvPr/>
        </p:nvSpPr>
        <p:spPr>
          <a:xfrm>
            <a:off x="7158037" y="749302"/>
            <a:ext cx="22225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Inclusief BTW     442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BTW                       84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Exclusief BTW     400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2654300" y="749302"/>
            <a:ext cx="22225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Inclusief BTW     121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BTW                       21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Exclusief BTW     100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7861298" y="2592614"/>
            <a:ext cx="990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Prijs 442</a:t>
            </a:r>
          </a:p>
        </p:txBody>
      </p:sp>
      <p:sp>
        <p:nvSpPr>
          <p:cNvPr id="30" name="Rechthoek 29"/>
          <p:cNvSpPr/>
          <p:nvPr/>
        </p:nvSpPr>
        <p:spPr>
          <a:xfrm>
            <a:off x="3340100" y="4445000"/>
            <a:ext cx="2276475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Te verrekenen BTW 21</a:t>
            </a:r>
          </a:p>
        </p:txBody>
      </p:sp>
      <p:sp>
        <p:nvSpPr>
          <p:cNvPr id="31" name="Rechthoek 30"/>
          <p:cNvSpPr/>
          <p:nvPr/>
        </p:nvSpPr>
        <p:spPr>
          <a:xfrm>
            <a:off x="6575423" y="4432300"/>
            <a:ext cx="2276475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Verschuldigde BTW 84</a:t>
            </a:r>
          </a:p>
        </p:txBody>
      </p:sp>
    </p:spTree>
    <p:extLst>
      <p:ext uri="{BB962C8B-B14F-4D97-AF65-F5344CB8AC3E}">
        <p14:creationId xmlns:p14="http://schemas.microsoft.com/office/powerpoint/2010/main" val="291344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0831286" cy="1325563"/>
          </a:xfrm>
        </p:spPr>
        <p:txBody>
          <a:bodyPr/>
          <a:lstStyle/>
          <a:p>
            <a:r>
              <a:rPr lang="nl-NL" dirty="0" smtClean="0"/>
              <a:t>Van Bruto naar Netto </a:t>
            </a:r>
            <a:r>
              <a:rPr lang="nl-NL" dirty="0" smtClean="0"/>
              <a:t>prijs / opbrengst / omzet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853836"/>
              </p:ext>
            </p:extLst>
          </p:nvPr>
        </p:nvGraphicFramePr>
        <p:xfrm>
          <a:off x="2655945" y="2158008"/>
          <a:ext cx="6768753" cy="316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704190"/>
                <a:gridCol w="2256251"/>
              </a:tblGrid>
              <a:tr h="837614">
                <a:tc>
                  <a:txBody>
                    <a:bodyPr/>
                    <a:lstStyle/>
                    <a:p>
                      <a:r>
                        <a:rPr lang="nl-NL" dirty="0" smtClean="0"/>
                        <a:t>Opbrengst inclusief</a:t>
                      </a:r>
                      <a:r>
                        <a:rPr lang="nl-NL" baseline="0" dirty="0" smtClean="0"/>
                        <a:t> BTW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   </a:t>
                      </a:r>
                      <a:r>
                        <a:rPr lang="nl-NL" sz="3200" dirty="0" smtClean="0"/>
                        <a:t>  484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           121</a:t>
                      </a:r>
                      <a:endParaRPr lang="nl-NL" sz="3200" dirty="0"/>
                    </a:p>
                  </a:txBody>
                  <a:tcPr/>
                </a:tc>
              </a:tr>
              <a:tr h="1010621">
                <a:tc>
                  <a:txBody>
                    <a:bodyPr/>
                    <a:lstStyle/>
                    <a:p>
                      <a:r>
                        <a:rPr lang="nl-NL" dirty="0" smtClean="0"/>
                        <a:t>                                    BTW   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     </a:t>
                      </a:r>
                      <a:r>
                        <a:rPr lang="nl-NL" sz="3200" dirty="0" smtClean="0"/>
                        <a:t>  84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             21</a:t>
                      </a:r>
                      <a:endParaRPr lang="nl-NL" sz="3200" dirty="0"/>
                    </a:p>
                  </a:txBody>
                  <a:tcPr/>
                </a:tc>
              </a:tr>
              <a:tr h="1316870">
                <a:tc>
                  <a:txBody>
                    <a:bodyPr/>
                    <a:lstStyle/>
                    <a:p>
                      <a:r>
                        <a:rPr lang="nl-NL" dirty="0" smtClean="0"/>
                        <a:t>Opbrengst  exclusief BTW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     </a:t>
                      </a:r>
                      <a:r>
                        <a:rPr lang="nl-NL" sz="3200" dirty="0" smtClean="0"/>
                        <a:t>400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           100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44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gehele schema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829845"/>
              </p:ext>
            </p:extLst>
          </p:nvPr>
        </p:nvGraphicFramePr>
        <p:xfrm>
          <a:off x="3362704" y="1505436"/>
          <a:ext cx="3048000" cy="388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480219">
                <a:tc>
                  <a:txBody>
                    <a:bodyPr/>
                    <a:lstStyle/>
                    <a:p>
                      <a:r>
                        <a:rPr lang="nl-NL" dirty="0" smtClean="0"/>
                        <a:t>Bruto</a:t>
                      </a:r>
                      <a:r>
                        <a:rPr lang="nl-NL" baseline="0" dirty="0" smtClean="0"/>
                        <a:t> verkoopprijs  </a:t>
                      </a:r>
                      <a:r>
                        <a:rPr lang="nl-NL" baseline="0" dirty="0" err="1" smtClean="0"/>
                        <a:t>incl</a:t>
                      </a:r>
                      <a:r>
                        <a:rPr lang="nl-NL" baseline="0" dirty="0" smtClean="0"/>
                        <a:t> BTW</a:t>
                      </a:r>
                      <a:endParaRPr lang="nl-NL" dirty="0"/>
                    </a:p>
                  </a:txBody>
                  <a:tcPr/>
                </a:tc>
              </a:tr>
              <a:tr h="486888">
                <a:tc>
                  <a:txBody>
                    <a:bodyPr/>
                    <a:lstStyle/>
                    <a:p>
                      <a:r>
                        <a:rPr lang="nl-NL" dirty="0" smtClean="0"/>
                        <a:t>BTW</a:t>
                      </a:r>
                      <a:endParaRPr lang="nl-NL" dirty="0"/>
                    </a:p>
                  </a:txBody>
                  <a:tcPr/>
                </a:tc>
              </a:tr>
              <a:tr h="486888">
                <a:tc>
                  <a:txBody>
                    <a:bodyPr/>
                    <a:lstStyle/>
                    <a:p>
                      <a:r>
                        <a:rPr lang="nl-NL" dirty="0" smtClean="0"/>
                        <a:t>Netto</a:t>
                      </a:r>
                      <a:r>
                        <a:rPr lang="nl-NL" baseline="0" dirty="0" smtClean="0"/>
                        <a:t> verkoopprijs </a:t>
                      </a:r>
                      <a:r>
                        <a:rPr lang="nl-NL" baseline="0" dirty="0" err="1" smtClean="0"/>
                        <a:t>excl</a:t>
                      </a:r>
                      <a:r>
                        <a:rPr lang="nl-NL" baseline="0" dirty="0" smtClean="0"/>
                        <a:t> BTW</a:t>
                      </a:r>
                      <a:endParaRPr lang="nl-NL" dirty="0"/>
                    </a:p>
                  </a:txBody>
                  <a:tcPr/>
                </a:tc>
              </a:tr>
              <a:tr h="48688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86888">
                <a:tc>
                  <a:txBody>
                    <a:bodyPr/>
                    <a:lstStyle/>
                    <a:p>
                      <a:r>
                        <a:rPr lang="nl-NL" dirty="0" smtClean="0"/>
                        <a:t>Netto Verkoopprijs </a:t>
                      </a:r>
                      <a:r>
                        <a:rPr lang="nl-NL" dirty="0" err="1" smtClean="0"/>
                        <a:t>incl</a:t>
                      </a:r>
                      <a:r>
                        <a:rPr lang="nl-NL" dirty="0" smtClean="0"/>
                        <a:t> BTW</a:t>
                      </a:r>
                      <a:endParaRPr lang="nl-NL" dirty="0"/>
                    </a:p>
                  </a:txBody>
                  <a:tcPr/>
                </a:tc>
              </a:tr>
              <a:tr h="486888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Inkoop                                        -</a:t>
                      </a:r>
                      <a:endParaRPr lang="nl-NL" u="sng" dirty="0"/>
                    </a:p>
                  </a:txBody>
                  <a:tcPr/>
                </a:tc>
              </a:tr>
              <a:tr h="486888">
                <a:tc>
                  <a:txBody>
                    <a:bodyPr/>
                    <a:lstStyle/>
                    <a:p>
                      <a:r>
                        <a:rPr lang="nl-NL" dirty="0" smtClean="0"/>
                        <a:t>Brutowinst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</a:tr>
              <a:tr h="486888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Kosten                                         -</a:t>
                      </a:r>
                      <a:endParaRPr lang="nl-NL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hthoek 3"/>
          <p:cNvSpPr/>
          <p:nvPr/>
        </p:nvSpPr>
        <p:spPr>
          <a:xfrm>
            <a:off x="3381829" y="5377542"/>
            <a:ext cx="299720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Netto Winst</a:t>
            </a:r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20848"/>
              </p:ext>
            </p:extLst>
          </p:nvPr>
        </p:nvGraphicFramePr>
        <p:xfrm>
          <a:off x="6576786" y="1440316"/>
          <a:ext cx="2451100" cy="4445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550"/>
                <a:gridCol w="1225550"/>
              </a:tblGrid>
              <a:tr h="493712">
                <a:tc>
                  <a:txBody>
                    <a:bodyPr/>
                    <a:lstStyle/>
                    <a:p>
                      <a:r>
                        <a:rPr lang="nl-NL" dirty="0" smtClean="0"/>
                        <a:t>484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121  %</a:t>
                      </a:r>
                      <a:endParaRPr lang="nl-NL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nl-NL" dirty="0" smtClean="0"/>
                        <a:t>84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21  %</a:t>
                      </a:r>
                      <a:endParaRPr lang="nl-NL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nl-NL" dirty="0" smtClean="0"/>
                        <a:t>400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100  %</a:t>
                      </a:r>
                      <a:endParaRPr lang="nl-NL" dirty="0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nl-NL" dirty="0" smtClean="0"/>
                        <a:t>400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100  %</a:t>
                      </a:r>
                      <a:endParaRPr lang="nl-NL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100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  25  %</a:t>
                      </a:r>
                      <a:endParaRPr lang="nl-NL" u="sng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nl-NL" dirty="0" smtClean="0"/>
                        <a:t>300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75  %</a:t>
                      </a:r>
                      <a:endParaRPr lang="nl-NL" dirty="0"/>
                    </a:p>
                  </a:txBody>
                  <a:tcPr/>
                </a:tc>
              </a:tr>
              <a:tr h="497114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  40  %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nl-NL" dirty="0" smtClean="0"/>
                        <a:t>140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35  %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838200" y="4408713"/>
            <a:ext cx="233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Toegevoegde waarde =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9584870" y="5008210"/>
            <a:ext cx="81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9993085" y="5377542"/>
            <a:ext cx="81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10262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</TotalTime>
  <Words>139</Words>
  <Application>Microsoft Office PowerPoint</Application>
  <PresentationFormat>Breedbeeld</PresentationFormat>
  <Paragraphs>56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Belasting op de toegevoegde waarde</vt:lpstr>
      <vt:lpstr>PowerPoint-presentatie</vt:lpstr>
      <vt:lpstr>Van Bruto naar Netto prijs / opbrengst / omzet</vt:lpstr>
      <vt:lpstr>Het gehele schema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Belasting op de toegevoegde waarde</dc:title>
  <dc:creator>Jan Willem Heuten</dc:creator>
  <cp:lastModifiedBy>Jan Willem Heuten</cp:lastModifiedBy>
  <cp:revision>7</cp:revision>
  <dcterms:created xsi:type="dcterms:W3CDTF">2015-10-26T09:10:02Z</dcterms:created>
  <dcterms:modified xsi:type="dcterms:W3CDTF">2015-10-26T10:34:00Z</dcterms:modified>
</cp:coreProperties>
</file>